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9" r:id="rId2"/>
    <p:sldId id="273" r:id="rId3"/>
    <p:sldId id="279" r:id="rId4"/>
    <p:sldId id="290" r:id="rId5"/>
    <p:sldId id="291" r:id="rId6"/>
    <p:sldId id="296" r:id="rId7"/>
    <p:sldId id="295" r:id="rId8"/>
    <p:sldId id="292" r:id="rId9"/>
    <p:sldId id="29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19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identifier la règle d’une suite logique.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la suite des nombres.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52107E-A54E-4433-F65E-86A7BD102F6E}"/>
              </a:ext>
            </a:extLst>
          </p:cNvPr>
          <p:cNvSpPr txBox="1"/>
          <p:nvPr/>
        </p:nvSpPr>
        <p:spPr>
          <a:xfrm>
            <a:off x="790645" y="1978468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37 – 48 – 59 – 70 – … – … – … – …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3F0DA2-7A10-215F-D2C9-EFA962ADB85A}"/>
              </a:ext>
            </a:extLst>
          </p:cNvPr>
          <p:cNvSpPr txBox="1"/>
          <p:nvPr/>
        </p:nvSpPr>
        <p:spPr>
          <a:xfrm>
            <a:off x="763009" y="1974135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37 – 48 – 59 – 70 – </a:t>
            </a:r>
            <a:endParaRPr lang="fr-FR" sz="3600" dirty="0">
              <a:solidFill>
                <a:srgbClr val="00B050"/>
              </a:solidFill>
            </a:endParaRPr>
          </a:p>
        </p:txBody>
      </p:sp>
      <p:sp>
        <p:nvSpPr>
          <p:cNvPr id="5" name="Flèche : courbe vers le bas 4">
            <a:extLst>
              <a:ext uri="{FF2B5EF4-FFF2-40B4-BE49-F238E27FC236}">
                <a16:creationId xmlns:a16="http://schemas.microsoft.com/office/drawing/2014/main" id="{37895DCC-C568-86EF-B273-6D8FCBACBFA4}"/>
              </a:ext>
            </a:extLst>
          </p:cNvPr>
          <p:cNvSpPr/>
          <p:nvPr/>
        </p:nvSpPr>
        <p:spPr>
          <a:xfrm>
            <a:off x="1096414" y="1737793"/>
            <a:ext cx="944736" cy="327349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3AB8148-75DC-1922-3BB3-17FDCE51F7B8}"/>
              </a:ext>
            </a:extLst>
          </p:cNvPr>
          <p:cNvSpPr/>
          <p:nvPr/>
        </p:nvSpPr>
        <p:spPr>
          <a:xfrm>
            <a:off x="1269759" y="1449763"/>
            <a:ext cx="524372" cy="524372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+11</a:t>
            </a: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90A04C77-8C98-BDAA-8569-118815C735EF}"/>
              </a:ext>
            </a:extLst>
          </p:cNvPr>
          <p:cNvSpPr/>
          <p:nvPr/>
        </p:nvSpPr>
        <p:spPr>
          <a:xfrm>
            <a:off x="2002869" y="1737793"/>
            <a:ext cx="944736" cy="327349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0EEE2AE-9C77-0E63-8BED-C9F66FEE524C}"/>
              </a:ext>
            </a:extLst>
          </p:cNvPr>
          <p:cNvSpPr/>
          <p:nvPr/>
        </p:nvSpPr>
        <p:spPr>
          <a:xfrm>
            <a:off x="2176214" y="1449763"/>
            <a:ext cx="524372" cy="524372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+11</a:t>
            </a:r>
          </a:p>
        </p:txBody>
      </p:sp>
      <p:sp>
        <p:nvSpPr>
          <p:cNvPr id="9" name="Flèche : courbe vers le bas 8">
            <a:extLst>
              <a:ext uri="{FF2B5EF4-FFF2-40B4-BE49-F238E27FC236}">
                <a16:creationId xmlns:a16="http://schemas.microsoft.com/office/drawing/2014/main" id="{5A5EB0CA-00BD-2428-99AA-325F72170628}"/>
              </a:ext>
            </a:extLst>
          </p:cNvPr>
          <p:cNvSpPr/>
          <p:nvPr/>
        </p:nvSpPr>
        <p:spPr>
          <a:xfrm>
            <a:off x="2947605" y="1695179"/>
            <a:ext cx="944736" cy="327349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86CF6AE-F77A-053F-224F-D1014D828AD4}"/>
              </a:ext>
            </a:extLst>
          </p:cNvPr>
          <p:cNvSpPr/>
          <p:nvPr/>
        </p:nvSpPr>
        <p:spPr>
          <a:xfrm>
            <a:off x="3120950" y="1407149"/>
            <a:ext cx="524372" cy="524372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+11</a:t>
            </a:r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A45CE88E-45BF-2F52-BD2A-33DE72B1EE8B}"/>
              </a:ext>
            </a:extLst>
          </p:cNvPr>
          <p:cNvSpPr/>
          <p:nvPr/>
        </p:nvSpPr>
        <p:spPr>
          <a:xfrm>
            <a:off x="3854060" y="1695179"/>
            <a:ext cx="944736" cy="327349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33BA886-DE37-3760-5EF8-9D306FBB89EE}"/>
              </a:ext>
            </a:extLst>
          </p:cNvPr>
          <p:cNvSpPr/>
          <p:nvPr/>
        </p:nvSpPr>
        <p:spPr>
          <a:xfrm>
            <a:off x="4027405" y="1407149"/>
            <a:ext cx="524372" cy="524372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+11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2592748-698B-65BD-6496-E23CAD4FE0E3}"/>
              </a:ext>
            </a:extLst>
          </p:cNvPr>
          <p:cNvSpPr txBox="1"/>
          <p:nvPr/>
        </p:nvSpPr>
        <p:spPr>
          <a:xfrm>
            <a:off x="4367670" y="1998332"/>
            <a:ext cx="70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81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7ADDB32-1CDA-0122-0AEF-9004B3EA2BB1}"/>
              </a:ext>
            </a:extLst>
          </p:cNvPr>
          <p:cNvSpPr txBox="1"/>
          <p:nvPr/>
        </p:nvSpPr>
        <p:spPr>
          <a:xfrm>
            <a:off x="4925310" y="1974134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– </a:t>
            </a:r>
            <a:r>
              <a:rPr lang="fr-FR" sz="3600" dirty="0">
                <a:solidFill>
                  <a:srgbClr val="00B050"/>
                </a:solidFill>
              </a:rPr>
              <a:t>92</a:t>
            </a:r>
            <a:r>
              <a:rPr lang="fr-FR" sz="3600" dirty="0"/>
              <a:t> – </a:t>
            </a:r>
            <a:r>
              <a:rPr lang="fr-FR" sz="3600" dirty="0">
                <a:solidFill>
                  <a:srgbClr val="00B050"/>
                </a:solidFill>
              </a:rPr>
              <a:t>103</a:t>
            </a:r>
            <a:r>
              <a:rPr lang="fr-FR" sz="3600" dirty="0"/>
              <a:t> – </a:t>
            </a:r>
            <a:r>
              <a:rPr lang="fr-FR" sz="3600" dirty="0">
                <a:solidFill>
                  <a:srgbClr val="00B050"/>
                </a:solidFill>
              </a:rPr>
              <a:t>114</a:t>
            </a:r>
          </a:p>
        </p:txBody>
      </p: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la suite des nombres.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52107E-A54E-4433-F65E-86A7BD102F6E}"/>
              </a:ext>
            </a:extLst>
          </p:cNvPr>
          <p:cNvSpPr txBox="1"/>
          <p:nvPr/>
        </p:nvSpPr>
        <p:spPr>
          <a:xfrm>
            <a:off x="763009" y="1974135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1,5 – 1,6 – 1,7 – … – … – … – … </a:t>
            </a:r>
          </a:p>
        </p:txBody>
      </p:sp>
    </p:spTree>
    <p:extLst>
      <p:ext uri="{BB962C8B-B14F-4D97-AF65-F5344CB8AC3E}">
        <p14:creationId xmlns:p14="http://schemas.microsoft.com/office/powerpoint/2010/main" val="32178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8FCE5F1-3370-DDE1-8FA7-0871719BF2E0}"/>
              </a:ext>
            </a:extLst>
          </p:cNvPr>
          <p:cNvSpPr txBox="1"/>
          <p:nvPr/>
        </p:nvSpPr>
        <p:spPr>
          <a:xfrm>
            <a:off x="763009" y="1974135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1,5 – 1,6 – 1,7 – … – … – … – …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892EBFE-5F0E-68F9-898F-B9861B4DE442}"/>
              </a:ext>
            </a:extLst>
          </p:cNvPr>
          <p:cNvGrpSpPr/>
          <p:nvPr/>
        </p:nvGrpSpPr>
        <p:grpSpPr>
          <a:xfrm>
            <a:off x="987068" y="1242360"/>
            <a:ext cx="1022707" cy="731775"/>
            <a:chOff x="987068" y="1242360"/>
            <a:chExt cx="1022707" cy="731775"/>
          </a:xfrm>
        </p:grpSpPr>
        <p:sp>
          <p:nvSpPr>
            <p:cNvPr id="7" name="Flèche : courbe vers le bas 6">
              <a:extLst>
                <a:ext uri="{FF2B5EF4-FFF2-40B4-BE49-F238E27FC236}">
                  <a16:creationId xmlns:a16="http://schemas.microsoft.com/office/drawing/2014/main" id="{7B52CD05-232D-1798-5E7E-59663D198B8E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DE396AA-A546-1BA4-D87D-7FE9E5F62D58}"/>
                </a:ext>
              </a:extLst>
            </p:cNvPr>
            <p:cNvSpPr txBox="1"/>
            <p:nvPr/>
          </p:nvSpPr>
          <p:spPr>
            <a:xfrm>
              <a:off x="1076326" y="1242360"/>
              <a:ext cx="8032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+0,1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11A082A-B21B-710F-6E10-E50703BC7B7B}"/>
              </a:ext>
            </a:extLst>
          </p:cNvPr>
          <p:cNvGrpSpPr/>
          <p:nvPr/>
        </p:nvGrpSpPr>
        <p:grpSpPr>
          <a:xfrm>
            <a:off x="1985685" y="1241779"/>
            <a:ext cx="1022707" cy="731775"/>
            <a:chOff x="987068" y="1242360"/>
            <a:chExt cx="1022707" cy="731775"/>
          </a:xfrm>
        </p:grpSpPr>
        <p:sp>
          <p:nvSpPr>
            <p:cNvPr id="11" name="Flèche : courbe vers le bas 10">
              <a:extLst>
                <a:ext uri="{FF2B5EF4-FFF2-40B4-BE49-F238E27FC236}">
                  <a16:creationId xmlns:a16="http://schemas.microsoft.com/office/drawing/2014/main" id="{BE3321B5-CEFD-DD7C-81A5-A6723BD85116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7AC89E85-5DFB-0F2F-1574-BEA491226C11}"/>
                </a:ext>
              </a:extLst>
            </p:cNvPr>
            <p:cNvSpPr txBox="1"/>
            <p:nvPr/>
          </p:nvSpPr>
          <p:spPr>
            <a:xfrm>
              <a:off x="1066721" y="1242360"/>
              <a:ext cx="849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+0,1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F099F44-4861-7B84-CC6E-F0F799D233BD}"/>
              </a:ext>
            </a:extLst>
          </p:cNvPr>
          <p:cNvGrpSpPr/>
          <p:nvPr/>
        </p:nvGrpSpPr>
        <p:grpSpPr>
          <a:xfrm>
            <a:off x="2973547" y="1234154"/>
            <a:ext cx="1022707" cy="731775"/>
            <a:chOff x="987068" y="1242360"/>
            <a:chExt cx="1022707" cy="731775"/>
          </a:xfrm>
        </p:grpSpPr>
        <p:sp>
          <p:nvSpPr>
            <p:cNvPr id="14" name="Flèche : courbe vers le bas 13">
              <a:extLst>
                <a:ext uri="{FF2B5EF4-FFF2-40B4-BE49-F238E27FC236}">
                  <a16:creationId xmlns:a16="http://schemas.microsoft.com/office/drawing/2014/main" id="{EF38254D-19BB-695A-1F16-6AD1754F2FD0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92A21237-6ECA-02C1-443E-FFBF1EFB1C86}"/>
                </a:ext>
              </a:extLst>
            </p:cNvPr>
            <p:cNvSpPr txBox="1"/>
            <p:nvPr/>
          </p:nvSpPr>
          <p:spPr>
            <a:xfrm>
              <a:off x="1072634" y="1242360"/>
              <a:ext cx="849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+0,1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6FCDDF23-0F41-7494-BAEE-385129DB9D2F}"/>
              </a:ext>
            </a:extLst>
          </p:cNvPr>
          <p:cNvSpPr txBox="1"/>
          <p:nvPr/>
        </p:nvSpPr>
        <p:spPr>
          <a:xfrm>
            <a:off x="3850322" y="1962093"/>
            <a:ext cx="430661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0B050"/>
                </a:solidFill>
              </a:rPr>
              <a:t>1,8</a:t>
            </a:r>
            <a:r>
              <a:rPr lang="fr-FR" sz="3600" dirty="0"/>
              <a:t> – </a:t>
            </a:r>
            <a:r>
              <a:rPr lang="fr-FR" sz="3600" b="1" dirty="0">
                <a:solidFill>
                  <a:srgbClr val="00B050"/>
                </a:solidFill>
              </a:rPr>
              <a:t>1,9 </a:t>
            </a:r>
            <a:r>
              <a:rPr lang="fr-FR" sz="3600" dirty="0"/>
              <a:t>– </a:t>
            </a:r>
            <a:r>
              <a:rPr lang="fr-FR" sz="3600" b="1" dirty="0">
                <a:solidFill>
                  <a:srgbClr val="00B050"/>
                </a:solidFill>
              </a:rPr>
              <a:t>2 </a:t>
            </a:r>
            <a:r>
              <a:rPr lang="fr-FR" sz="3600" dirty="0"/>
              <a:t>– </a:t>
            </a:r>
            <a:r>
              <a:rPr lang="fr-FR" sz="3600" b="1" dirty="0">
                <a:solidFill>
                  <a:srgbClr val="00B050"/>
                </a:solidFill>
              </a:rPr>
              <a:t>2,1</a:t>
            </a:r>
          </a:p>
        </p:txBody>
      </p:sp>
    </p:spTree>
    <p:extLst>
      <p:ext uri="{BB962C8B-B14F-4D97-AF65-F5344CB8AC3E}">
        <p14:creationId xmlns:p14="http://schemas.microsoft.com/office/powerpoint/2010/main" val="298234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la suite des nombres.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52107E-A54E-4433-F65E-86A7BD102F6E}"/>
              </a:ext>
            </a:extLst>
          </p:cNvPr>
          <p:cNvSpPr txBox="1"/>
          <p:nvPr/>
        </p:nvSpPr>
        <p:spPr>
          <a:xfrm>
            <a:off x="763009" y="1974135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955 – 855 – 754 – 652 – … – … – …</a:t>
            </a:r>
          </a:p>
        </p:txBody>
      </p:sp>
    </p:spTree>
    <p:extLst>
      <p:ext uri="{BB962C8B-B14F-4D97-AF65-F5344CB8AC3E}">
        <p14:creationId xmlns:p14="http://schemas.microsoft.com/office/powerpoint/2010/main" val="492418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B98F225-92DD-FE9B-F534-692B268AB609}"/>
              </a:ext>
            </a:extLst>
          </p:cNvPr>
          <p:cNvSpPr txBox="1"/>
          <p:nvPr/>
        </p:nvSpPr>
        <p:spPr>
          <a:xfrm>
            <a:off x="763008" y="1974135"/>
            <a:ext cx="8481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955 – 855 – 754 – 652– … –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892EBFE-5F0E-68F9-898F-B9861B4DE442}"/>
              </a:ext>
            </a:extLst>
          </p:cNvPr>
          <p:cNvGrpSpPr/>
          <p:nvPr/>
        </p:nvGrpSpPr>
        <p:grpSpPr>
          <a:xfrm>
            <a:off x="1126015" y="1253105"/>
            <a:ext cx="1022707" cy="731775"/>
            <a:chOff x="987068" y="1242360"/>
            <a:chExt cx="1022707" cy="731775"/>
          </a:xfrm>
        </p:grpSpPr>
        <p:sp>
          <p:nvSpPr>
            <p:cNvPr id="7" name="Flèche : courbe vers le bas 6">
              <a:extLst>
                <a:ext uri="{FF2B5EF4-FFF2-40B4-BE49-F238E27FC236}">
                  <a16:creationId xmlns:a16="http://schemas.microsoft.com/office/drawing/2014/main" id="{7B52CD05-232D-1798-5E7E-59663D198B8E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DE396AA-A546-1BA4-D87D-7FE9E5F62D58}"/>
                </a:ext>
              </a:extLst>
            </p:cNvPr>
            <p:cNvSpPr txBox="1"/>
            <p:nvPr/>
          </p:nvSpPr>
          <p:spPr>
            <a:xfrm>
              <a:off x="1044410" y="1242360"/>
              <a:ext cx="874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−100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11A082A-B21B-710F-6E10-E50703BC7B7B}"/>
              </a:ext>
            </a:extLst>
          </p:cNvPr>
          <p:cNvGrpSpPr/>
          <p:nvPr/>
        </p:nvGrpSpPr>
        <p:grpSpPr>
          <a:xfrm>
            <a:off x="2302948" y="1242359"/>
            <a:ext cx="1022707" cy="721805"/>
            <a:chOff x="987068" y="1252330"/>
            <a:chExt cx="1022707" cy="721805"/>
          </a:xfrm>
        </p:grpSpPr>
        <p:sp>
          <p:nvSpPr>
            <p:cNvPr id="11" name="Flèche : courbe vers le bas 10">
              <a:extLst>
                <a:ext uri="{FF2B5EF4-FFF2-40B4-BE49-F238E27FC236}">
                  <a16:creationId xmlns:a16="http://schemas.microsoft.com/office/drawing/2014/main" id="{BE3321B5-CEFD-DD7C-81A5-A6723BD85116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7AC89E85-5DFB-0F2F-1574-BEA491226C11}"/>
                </a:ext>
              </a:extLst>
            </p:cNvPr>
            <p:cNvSpPr txBox="1"/>
            <p:nvPr/>
          </p:nvSpPr>
          <p:spPr>
            <a:xfrm>
              <a:off x="1030445" y="1252330"/>
              <a:ext cx="916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−101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F099F44-4861-7B84-CC6E-F0F799D233BD}"/>
              </a:ext>
            </a:extLst>
          </p:cNvPr>
          <p:cNvGrpSpPr/>
          <p:nvPr/>
        </p:nvGrpSpPr>
        <p:grpSpPr>
          <a:xfrm>
            <a:off x="3508375" y="1211673"/>
            <a:ext cx="1063625" cy="731775"/>
            <a:chOff x="987068" y="1242360"/>
            <a:chExt cx="1022707" cy="731775"/>
          </a:xfrm>
        </p:grpSpPr>
        <p:sp>
          <p:nvSpPr>
            <p:cNvPr id="14" name="Flèche : courbe vers le bas 13">
              <a:extLst>
                <a:ext uri="{FF2B5EF4-FFF2-40B4-BE49-F238E27FC236}">
                  <a16:creationId xmlns:a16="http://schemas.microsoft.com/office/drawing/2014/main" id="{EF38254D-19BB-695A-1F16-6AD1754F2FD0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92A21237-6ECA-02C1-443E-FFBF1EFB1C86}"/>
                </a:ext>
              </a:extLst>
            </p:cNvPr>
            <p:cNvSpPr txBox="1"/>
            <p:nvPr/>
          </p:nvSpPr>
          <p:spPr>
            <a:xfrm>
              <a:off x="1047516" y="1242360"/>
              <a:ext cx="797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−102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6FCDDF23-0F41-7494-BAEE-385129DB9D2F}"/>
              </a:ext>
            </a:extLst>
          </p:cNvPr>
          <p:cNvSpPr txBox="1"/>
          <p:nvPr/>
        </p:nvSpPr>
        <p:spPr>
          <a:xfrm>
            <a:off x="5306465" y="1982341"/>
            <a:ext cx="383753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0B050"/>
                </a:solidFill>
              </a:rPr>
              <a:t>549</a:t>
            </a:r>
            <a:r>
              <a:rPr lang="fr-FR" sz="3600" dirty="0"/>
              <a:t> – </a:t>
            </a:r>
            <a:r>
              <a:rPr lang="fr-FR" sz="3600" b="1" dirty="0">
                <a:solidFill>
                  <a:srgbClr val="00B050"/>
                </a:solidFill>
              </a:rPr>
              <a:t>445 </a:t>
            </a:r>
            <a:r>
              <a:rPr lang="fr-FR" sz="3600" dirty="0"/>
              <a:t>– </a:t>
            </a:r>
            <a:r>
              <a:rPr lang="fr-FR" sz="3600" b="1" dirty="0">
                <a:solidFill>
                  <a:srgbClr val="00B050"/>
                </a:solidFill>
              </a:rPr>
              <a:t>340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50C2052-A1A6-7146-AA24-B63F9CA64B38}"/>
              </a:ext>
            </a:extLst>
          </p:cNvPr>
          <p:cNvGrpSpPr/>
          <p:nvPr/>
        </p:nvGrpSpPr>
        <p:grpSpPr>
          <a:xfrm>
            <a:off x="4578576" y="1211673"/>
            <a:ext cx="1063625" cy="731775"/>
            <a:chOff x="987068" y="1242360"/>
            <a:chExt cx="1022707" cy="731775"/>
          </a:xfrm>
        </p:grpSpPr>
        <p:sp>
          <p:nvSpPr>
            <p:cNvPr id="16" name="Flèche : courbe vers le bas 15">
              <a:extLst>
                <a:ext uri="{FF2B5EF4-FFF2-40B4-BE49-F238E27FC236}">
                  <a16:creationId xmlns:a16="http://schemas.microsoft.com/office/drawing/2014/main" id="{EAB4281A-BD94-D2DF-3FFD-98FEA722917F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12976FCE-854C-4E97-C93A-D4A7519CAF8B}"/>
                </a:ext>
              </a:extLst>
            </p:cNvPr>
            <p:cNvSpPr txBox="1"/>
            <p:nvPr/>
          </p:nvSpPr>
          <p:spPr>
            <a:xfrm>
              <a:off x="1047516" y="1242360"/>
              <a:ext cx="797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00B050"/>
                  </a:solidFill>
                </a:rPr>
                <a:t>−103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901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la suite des nombres.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52107E-A54E-4433-F65E-86A7BD102F6E}"/>
              </a:ext>
            </a:extLst>
          </p:cNvPr>
          <p:cNvSpPr txBox="1"/>
          <p:nvPr/>
        </p:nvSpPr>
        <p:spPr>
          <a:xfrm>
            <a:off x="763009" y="1974135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 – 4 – 12 – 48 – … – …</a:t>
            </a:r>
          </a:p>
        </p:txBody>
      </p:sp>
    </p:spTree>
    <p:extLst>
      <p:ext uri="{BB962C8B-B14F-4D97-AF65-F5344CB8AC3E}">
        <p14:creationId xmlns:p14="http://schemas.microsoft.com/office/powerpoint/2010/main" val="353919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892EBFE-5F0E-68F9-898F-B9861B4DE442}"/>
              </a:ext>
            </a:extLst>
          </p:cNvPr>
          <p:cNvGrpSpPr/>
          <p:nvPr/>
        </p:nvGrpSpPr>
        <p:grpSpPr>
          <a:xfrm>
            <a:off x="987069" y="1242360"/>
            <a:ext cx="820064" cy="731775"/>
            <a:chOff x="987068" y="1242360"/>
            <a:chExt cx="1022707" cy="731775"/>
          </a:xfrm>
        </p:grpSpPr>
        <p:sp>
          <p:nvSpPr>
            <p:cNvPr id="7" name="Flèche : courbe vers le bas 6">
              <a:extLst>
                <a:ext uri="{FF2B5EF4-FFF2-40B4-BE49-F238E27FC236}">
                  <a16:creationId xmlns:a16="http://schemas.microsoft.com/office/drawing/2014/main" id="{7B52CD05-232D-1798-5E7E-59663D198B8E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DE396AA-A546-1BA4-D87D-7FE9E5F62D58}"/>
                </a:ext>
              </a:extLst>
            </p:cNvPr>
            <p:cNvSpPr txBox="1"/>
            <p:nvPr/>
          </p:nvSpPr>
          <p:spPr>
            <a:xfrm>
              <a:off x="1140619" y="1242360"/>
              <a:ext cx="704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×2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11A082A-B21B-710F-6E10-E50703BC7B7B}"/>
              </a:ext>
            </a:extLst>
          </p:cNvPr>
          <p:cNvGrpSpPr/>
          <p:nvPr/>
        </p:nvGrpSpPr>
        <p:grpSpPr>
          <a:xfrm>
            <a:off x="1806628" y="1276689"/>
            <a:ext cx="847646" cy="676937"/>
            <a:chOff x="987068" y="1242360"/>
            <a:chExt cx="1022707" cy="731775"/>
          </a:xfrm>
        </p:grpSpPr>
        <p:sp>
          <p:nvSpPr>
            <p:cNvPr id="11" name="Flèche : courbe vers le bas 10">
              <a:extLst>
                <a:ext uri="{FF2B5EF4-FFF2-40B4-BE49-F238E27FC236}">
                  <a16:creationId xmlns:a16="http://schemas.microsoft.com/office/drawing/2014/main" id="{BE3321B5-CEFD-DD7C-81A5-A6723BD85116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7AC89E85-5DFB-0F2F-1574-BEA491226C11}"/>
                </a:ext>
              </a:extLst>
            </p:cNvPr>
            <p:cNvSpPr txBox="1"/>
            <p:nvPr/>
          </p:nvSpPr>
          <p:spPr>
            <a:xfrm>
              <a:off x="1140619" y="1242360"/>
              <a:ext cx="704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×3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F099F44-4861-7B84-CC6E-F0F799D233BD}"/>
              </a:ext>
            </a:extLst>
          </p:cNvPr>
          <p:cNvGrpSpPr/>
          <p:nvPr/>
        </p:nvGrpSpPr>
        <p:grpSpPr>
          <a:xfrm>
            <a:off x="2621815" y="1179316"/>
            <a:ext cx="877036" cy="747909"/>
            <a:chOff x="987068" y="1242360"/>
            <a:chExt cx="1022707" cy="731775"/>
          </a:xfrm>
        </p:grpSpPr>
        <p:sp>
          <p:nvSpPr>
            <p:cNvPr id="14" name="Flèche : courbe vers le bas 13">
              <a:extLst>
                <a:ext uri="{FF2B5EF4-FFF2-40B4-BE49-F238E27FC236}">
                  <a16:creationId xmlns:a16="http://schemas.microsoft.com/office/drawing/2014/main" id="{EF38254D-19BB-695A-1F16-6AD1754F2FD0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92A21237-6ECA-02C1-443E-FFBF1EFB1C86}"/>
                </a:ext>
              </a:extLst>
            </p:cNvPr>
            <p:cNvSpPr txBox="1"/>
            <p:nvPr/>
          </p:nvSpPr>
          <p:spPr>
            <a:xfrm>
              <a:off x="1140619" y="1242360"/>
              <a:ext cx="704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×4</a:t>
              </a: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C07944BC-7B4F-1E54-AFD7-344C7AB7EBE6}"/>
              </a:ext>
            </a:extLst>
          </p:cNvPr>
          <p:cNvSpPr txBox="1"/>
          <p:nvPr/>
        </p:nvSpPr>
        <p:spPr>
          <a:xfrm>
            <a:off x="862927" y="1974135"/>
            <a:ext cx="7418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 – 4 – 12 – 48 – … – …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FCDDF23-0F41-7494-BAEE-385129DB9D2F}"/>
              </a:ext>
            </a:extLst>
          </p:cNvPr>
          <p:cNvSpPr txBox="1"/>
          <p:nvPr/>
        </p:nvSpPr>
        <p:spPr>
          <a:xfrm>
            <a:off x="4022176" y="1994644"/>
            <a:ext cx="40037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0B050"/>
                </a:solidFill>
              </a:rPr>
              <a:t>240</a:t>
            </a:r>
            <a:r>
              <a:rPr lang="fr-FR" sz="3600" dirty="0"/>
              <a:t> – </a:t>
            </a:r>
            <a:r>
              <a:rPr lang="fr-FR" sz="3600" b="1" dirty="0">
                <a:solidFill>
                  <a:srgbClr val="00B050"/>
                </a:solidFill>
              </a:rPr>
              <a:t>1 440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B0CC47D-A007-0C30-F5A3-A3ED1AB35832}"/>
              </a:ext>
            </a:extLst>
          </p:cNvPr>
          <p:cNvGrpSpPr/>
          <p:nvPr/>
        </p:nvGrpSpPr>
        <p:grpSpPr>
          <a:xfrm>
            <a:off x="3559024" y="1152646"/>
            <a:ext cx="877036" cy="747909"/>
            <a:chOff x="987068" y="1242360"/>
            <a:chExt cx="1022707" cy="731775"/>
          </a:xfrm>
        </p:grpSpPr>
        <p:sp>
          <p:nvSpPr>
            <p:cNvPr id="16" name="Flèche : courbe vers le bas 15">
              <a:extLst>
                <a:ext uri="{FF2B5EF4-FFF2-40B4-BE49-F238E27FC236}">
                  <a16:creationId xmlns:a16="http://schemas.microsoft.com/office/drawing/2014/main" id="{D5192494-4F16-0421-4643-C018FFA58446}"/>
                </a:ext>
              </a:extLst>
            </p:cNvPr>
            <p:cNvSpPr/>
            <p:nvPr/>
          </p:nvSpPr>
          <p:spPr>
            <a:xfrm>
              <a:off x="987068" y="1628964"/>
              <a:ext cx="1022707" cy="345171"/>
            </a:xfrm>
            <a:prstGeom prst="curved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55617BAB-9F70-3167-5D8C-11C8A3DF9169}"/>
                </a:ext>
              </a:extLst>
            </p:cNvPr>
            <p:cNvSpPr txBox="1"/>
            <p:nvPr/>
          </p:nvSpPr>
          <p:spPr>
            <a:xfrm>
              <a:off x="1140619" y="1242360"/>
              <a:ext cx="704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×5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396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192</Words>
  <Application>Microsoft Office PowerPoint</Application>
  <PresentationFormat>Affichage à l'écran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Complète la suite des nombres. </vt:lpstr>
      <vt:lpstr>Correction </vt:lpstr>
      <vt:lpstr>Complète la suite des nombres. </vt:lpstr>
      <vt:lpstr>Correction </vt:lpstr>
      <vt:lpstr>Complète la suite des nombres. </vt:lpstr>
      <vt:lpstr>Correction </vt:lpstr>
      <vt:lpstr>Complète la suite des nombres.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47</cp:revision>
  <dcterms:created xsi:type="dcterms:W3CDTF">2023-02-07T14:55:57Z</dcterms:created>
  <dcterms:modified xsi:type="dcterms:W3CDTF">2026-01-29T16:43:04Z</dcterms:modified>
</cp:coreProperties>
</file>